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"/>
  </p:notesMasterIdLst>
  <p:handoutMasterIdLst>
    <p:handoutMasterId r:id="rId24"/>
  </p:handoutMasterIdLst>
  <p:sldIdLst>
    <p:sldId id="320" r:id="rId3"/>
    <p:sldId id="321" r:id="rId5"/>
    <p:sldId id="323" r:id="rId6"/>
    <p:sldId id="345" r:id="rId7"/>
    <p:sldId id="326" r:id="rId8"/>
    <p:sldId id="346" r:id="rId9"/>
    <p:sldId id="327" r:id="rId10"/>
    <p:sldId id="347" r:id="rId11"/>
    <p:sldId id="349" r:id="rId12"/>
    <p:sldId id="330" r:id="rId13"/>
    <p:sldId id="331" r:id="rId14"/>
    <p:sldId id="350" r:id="rId15"/>
    <p:sldId id="333" r:id="rId16"/>
    <p:sldId id="335" r:id="rId17"/>
    <p:sldId id="338" r:id="rId18"/>
    <p:sldId id="339" r:id="rId19"/>
    <p:sldId id="340" r:id="rId20"/>
    <p:sldId id="341" r:id="rId21"/>
    <p:sldId id="342" r:id="rId22"/>
    <p:sldId id="261" r:id="rId23"/>
  </p:sldIdLst>
  <p:sldSz cx="12192000" cy="6858000"/>
  <p:notesSz cx="7103745" cy="10234295"/>
  <p:embeddedFontLst>
    <p:embeddedFont>
      <p:font typeface="微软雅黑" panose="020B0503020204020204" charset="-122"/>
      <p:regular r:id="rId29"/>
    </p:embeddedFont>
    <p:embeddedFont>
      <p:font typeface="思源黑体" panose="020B0500000000000000" charset="-122"/>
      <p:regular r:id="rId30"/>
    </p:embeddedFont>
    <p:embeddedFont>
      <p:font typeface="方正楷体_GB2312" panose="02000000000000000000" charset="-122"/>
      <p:regular r:id="rId31"/>
    </p:embeddedFont>
    <p:embeddedFont>
      <p:font typeface="Calibri" panose="020F0502020204030204" charset="0"/>
      <p:regular r:id="rId32"/>
      <p:bold r:id="rId33"/>
      <p:italic r:id="rId34"/>
      <p:boldItalic r:id="rId35"/>
    </p:embeddedFont>
  </p:embeddedFontLst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5" userDrawn="1">
          <p15:clr>
            <a:srgbClr val="A4A3A4"/>
          </p15:clr>
        </p15:guide>
        <p15:guide id="2" pos="401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528102628" name="hemin251251" initials="h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E1C4"/>
    <a:srgbClr val="FFFFFF"/>
    <a:srgbClr val="BC93C3"/>
    <a:srgbClr val="EE894A"/>
    <a:srgbClr val="4B278B"/>
    <a:srgbClr val="4F278A"/>
    <a:srgbClr val="47278C"/>
    <a:srgbClr val="64B9C5"/>
    <a:srgbClr val="46268A"/>
    <a:srgbClr val="9A6B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480" autoAdjust="0"/>
    <p:restoredTop sz="86374"/>
  </p:normalViewPr>
  <p:slideViewPr>
    <p:cSldViewPr snapToGrid="0" showGuides="1">
      <p:cViewPr varScale="1">
        <p:scale>
          <a:sx n="87" d="100"/>
          <a:sy n="87" d="100"/>
        </p:scale>
        <p:origin x="-1036" y="-68"/>
      </p:cViewPr>
      <p:guideLst>
        <p:guide orient="horz" pos="2235"/>
        <p:guide pos="401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6" Type="http://schemas.openxmlformats.org/officeDocument/2006/relationships/tags" Target="tags/tag52.xml"/><Relationship Id="rId35" Type="http://schemas.openxmlformats.org/officeDocument/2006/relationships/font" Target="fonts/font7.fntdata"/><Relationship Id="rId34" Type="http://schemas.openxmlformats.org/officeDocument/2006/relationships/font" Target="fonts/font6.fntdata"/><Relationship Id="rId33" Type="http://schemas.openxmlformats.org/officeDocument/2006/relationships/font" Target="fonts/font5.fntdata"/><Relationship Id="rId32" Type="http://schemas.openxmlformats.org/officeDocument/2006/relationships/font" Target="fonts/font4.fntdata"/><Relationship Id="rId31" Type="http://schemas.openxmlformats.org/officeDocument/2006/relationships/font" Target="fonts/font3.fntdata"/><Relationship Id="rId30" Type="http://schemas.openxmlformats.org/officeDocument/2006/relationships/font" Target="fonts/font2.fntdata"/><Relationship Id="rId3" Type="http://schemas.openxmlformats.org/officeDocument/2006/relationships/slide" Target="slides/slide1.xml"/><Relationship Id="rId29" Type="http://schemas.openxmlformats.org/officeDocument/2006/relationships/font" Target="fonts/font1.fntdata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/Users/Administrator/Desktop/模板1背景.jpg模板1背景"/>
          <p:cNvPicPr>
            <a:picLocks noChangeAspect="1"/>
          </p:cNvPicPr>
          <p:nvPr userDrawn="1"/>
        </p:nvPicPr>
        <p:blipFill>
          <a:blip r:embed="rId2"/>
          <a:srcRect t="3" b="3"/>
          <a:stretch>
            <a:fillRect/>
          </a:stretch>
        </p:blipFill>
        <p:spPr>
          <a:xfrm>
            <a:off x="-635" y="0"/>
            <a:ext cx="12192635" cy="6858000"/>
          </a:xfrm>
          <a:prstGeom prst="rect">
            <a:avLst/>
          </a:prstGeom>
        </p:spPr>
      </p:pic>
      <p:sp>
        <p:nvSpPr>
          <p:cNvPr id="24" name="正文级别 1…"/>
          <p:cNvSpPr txBox="1">
            <a:spLocks noGrp="1"/>
          </p:cNvSpPr>
          <p:nvPr>
            <p:ph type="body" sz="quarter" idx="22" hasCustomPrompt="1"/>
            <p:custDataLst>
              <p:tags r:id="rId3"/>
            </p:custDataLst>
          </p:nvPr>
        </p:nvSpPr>
        <p:spPr>
          <a:xfrm>
            <a:off x="605790" y="2541270"/>
            <a:ext cx="7379970" cy="558165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ct val="0"/>
              </a:spcBef>
              <a:buSzTx/>
              <a:buNone/>
              <a:defRPr kumimoji="0" sz="3300" b="0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Microsoft YaHei Regular" panose="020B0503020204020204" charset="-122"/>
                <a:cs typeface="思源黑体 Medium" panose="020B0600000000000000" charset="-122"/>
              </a:defRPr>
            </a:lvl1pPr>
            <a:lvl2pPr marL="0" indent="2286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2pPr>
            <a:lvl3pPr marL="0" indent="4572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3pPr>
            <a:lvl4pPr marL="0" indent="6858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4pPr>
            <a:lvl5pPr marL="0" indent="9144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5pPr>
          </a:lstStyle>
          <a:p>
            <a:r>
              <a:t>演示文稿副标题</a:t>
            </a:r>
          </a:p>
          <a:p>
            <a:pPr lvl="1"/>
          </a:p>
          <a:p>
            <a:pPr lvl="2"/>
          </a:p>
          <a:p>
            <a:pPr lvl="3"/>
          </a:p>
          <a:p>
            <a:pPr lvl="4"/>
          </a:p>
        </p:txBody>
      </p:sp>
      <p:sp>
        <p:nvSpPr>
          <p:cNvPr id="3" name="演示文稿标题"/>
          <p:cNvSpPr txBox="1"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04520" y="1483995"/>
            <a:ext cx="9570720" cy="1003935"/>
          </a:xfrm>
          <a:prstGeom prst="rect">
            <a:avLst/>
          </a:prstGeom>
        </p:spPr>
        <p:txBody>
          <a:bodyPr anchor="b"/>
          <a:lstStyle>
            <a:lvl1pPr marL="0" marR="0" lvl="0" algn="l" defTabSz="2438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200" b="1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  <a:cs typeface="思源黑体" panose="020B0500000000000000" charset="-122"/>
              </a:defRPr>
            </a:lvl1pPr>
          </a:lstStyle>
          <a:p>
            <a:r>
              <a:t>演示文稿标题</a:t>
            </a:r>
          </a:p>
        </p:txBody>
      </p:sp>
      <p:sp>
        <p:nvSpPr>
          <p:cNvPr id="5" name="正文级别 1…"/>
          <p:cNvSpPr txBox="1">
            <a:spLocks noGrp="1"/>
          </p:cNvSpPr>
          <p:nvPr>
            <p:ph type="body" sz="quarter" idx="24" hasCustomPrompt="1"/>
            <p:custDataLst>
              <p:tags r:id="rId5"/>
            </p:custDataLst>
          </p:nvPr>
        </p:nvSpPr>
        <p:spPr>
          <a:xfrm>
            <a:off x="605790" y="3171190"/>
            <a:ext cx="7379970" cy="445135"/>
          </a:xfrm>
          <a:prstGeom prst="rect">
            <a:avLst/>
          </a:prstGeom>
        </p:spPr>
        <p:txBody>
          <a:bodyPr/>
          <a:lstStyle>
            <a:lvl1pPr marL="0" indent="0" algn="l" defTabSz="825500">
              <a:lnSpc>
                <a:spcPct val="100000"/>
              </a:lnSpc>
              <a:spcBef>
                <a:spcPct val="0"/>
              </a:spcBef>
              <a:buSzTx/>
              <a:buNone/>
              <a:defRPr kumimoji="0" sz="1800" b="0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Microsoft YaHei Regular" panose="020B0503020204020204" charset="-122"/>
                <a:cs typeface="思源黑体 Medium" panose="020B0600000000000000" charset="-122"/>
              </a:defRPr>
            </a:lvl1pPr>
            <a:lvl2pPr marL="0" indent="2286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2pPr>
            <a:lvl3pPr marL="0" indent="4572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3pPr>
            <a:lvl4pPr marL="0" indent="6858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4pPr>
            <a:lvl5pPr marL="0" indent="9144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5pPr>
          </a:lstStyle>
          <a:p>
            <a:r>
              <a:t>演示文稿</a:t>
            </a:r>
            <a:r>
              <a:rPr lang="zh-CN"/>
              <a:t>英文</a:t>
            </a:r>
            <a:r>
              <a:t>标题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23"/>
          </p:nvPr>
        </p:nvSpPr>
        <p:spPr>
          <a:xfrm>
            <a:off x="394335" y="5814695"/>
            <a:ext cx="3949065" cy="2209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zh-CN" altLang="en-US" sz="1600"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/Users/Administrator/Desktop/模板1背景1.jpg模板1背景1"/>
          <p:cNvPicPr>
            <a:picLocks noChangeAspect="1"/>
          </p:cNvPicPr>
          <p:nvPr userDrawn="1"/>
        </p:nvPicPr>
        <p:blipFill>
          <a:blip r:embed="rId2"/>
          <a:srcRect l="212" r="212"/>
          <a:stretch>
            <a:fillRect/>
          </a:stretch>
        </p:blipFill>
        <p:spPr>
          <a:xfrm>
            <a:off x="-5080" y="0"/>
            <a:ext cx="12202160" cy="68922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 descr="C:/Users/Administrator/Desktop/模板1背景2.jpg模板1背景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/Users/Administrator/Desktop/模板1背景3.jpg模板1背景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854710" y="43815"/>
            <a:ext cx="9626600" cy="544830"/>
          </a:xfrm>
        </p:spPr>
        <p:txBody>
          <a:bodyPr anchor="ctr"/>
          <a:lstStyle>
            <a:lvl1pPr>
              <a:defRPr kumimoji="0" lang="zh-CN" sz="2000" b="0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思源黑体" panose="020B0500000000000000" charset="-122"/>
              </a:defRPr>
            </a:lvl1pPr>
          </a:lstStyle>
          <a:p>
            <a:r>
              <a:rPr lang="zh-CN" altLang="en-US" dirty="0"/>
              <a:t>单击此处编辑章节标题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/Users/Administrator/Desktop/模板1背景4.jpg模板1背景4"/>
          <p:cNvPicPr>
            <a:picLocks noChangeAspect="1"/>
          </p:cNvPicPr>
          <p:nvPr userDrawn="1"/>
        </p:nvPicPr>
        <p:blipFill>
          <a:blip r:embed="rId2"/>
          <a:srcRect l="281" r="281"/>
          <a:stretch>
            <a:fillRect/>
          </a:stretch>
        </p:blipFill>
        <p:spPr>
          <a:xfrm>
            <a:off x="0" y="0"/>
            <a:ext cx="12191365" cy="68961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854710" y="43815"/>
            <a:ext cx="9626600" cy="544830"/>
          </a:xfrm>
        </p:spPr>
        <p:txBody>
          <a:bodyPr anchor="ctr"/>
          <a:lstStyle>
            <a:lvl1pPr>
              <a:defRPr kumimoji="0" lang="zh-CN" sz="2000" b="0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思源黑体" panose="020B0500000000000000" charset="-122"/>
              </a:defRPr>
            </a:lvl1pPr>
          </a:lstStyle>
          <a:p>
            <a:r>
              <a:rPr lang="zh-CN" altLang="en-US" dirty="0"/>
              <a:t>单击此处编辑章节标题</a:t>
            </a:r>
            <a:endParaRPr lang="zh-CN" altLang="en-US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half" idx="25" hasCustomPrompt="1"/>
            <p:custDataLst>
              <p:tags r:id="rId4"/>
            </p:custDataLst>
          </p:nvPr>
        </p:nvSpPr>
        <p:spPr>
          <a:xfrm>
            <a:off x="73025" y="-208280"/>
            <a:ext cx="855345" cy="845820"/>
          </a:xfrm>
        </p:spPr>
        <p:txBody>
          <a:bodyPr vert="horz" lIns="101600" tIns="0" rIns="82550" bIns="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3600" b="0" i="0" u="none" strike="noStrike" kern="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 lang="en-US" altLang="zh-CN">
                <a:sym typeface="+mn-ea"/>
              </a:rPr>
              <a:t>01</a:t>
            </a:r>
            <a:endParaRPr lang="en-US" altLang="zh-CN">
              <a:sym typeface="+mn-ea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1023620" y="1844675"/>
            <a:ext cx="9171305" cy="415099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0" cap="none" spc="0" normalizeH="0" baseline="0" noProof="1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15" name="文本占位符 14"/>
          <p:cNvSpPr>
            <a:spLocks noGrp="1"/>
          </p:cNvSpPr>
          <p:nvPr>
            <p:ph type="body" sz="half" idx="24" hasCustomPrompt="1"/>
            <p:custDataLst>
              <p:tags r:id="rId6"/>
            </p:custDataLst>
          </p:nvPr>
        </p:nvSpPr>
        <p:spPr>
          <a:xfrm>
            <a:off x="880110" y="980440"/>
            <a:ext cx="5038090" cy="60642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rgbClr val="7030A0"/>
              </a:buClr>
              <a:buSzPct val="90000"/>
              <a:buFont typeface="Wingdings" panose="05000000000000000000" charset="0"/>
              <a:buChar char=""/>
              <a:defRPr kumimoji="0" lang="zh-CN" altLang="en-US" sz="2800" b="1" i="0" u="none" strike="noStrike" kern="0" cap="none" spc="0" normalizeH="0" baseline="0" noProof="1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 lang="en-US" altLang="zh-CN">
                <a:sym typeface="+mn-ea"/>
              </a:rPr>
              <a:t> </a:t>
            </a:r>
            <a:r>
              <a:rPr>
                <a:sym typeface="+mn-ea"/>
              </a:rPr>
              <a:t>单击此处编辑内文标题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854710" y="43815"/>
            <a:ext cx="9626600" cy="544830"/>
          </a:xfrm>
        </p:spPr>
        <p:txBody>
          <a:bodyPr anchor="ctr"/>
          <a:lstStyle>
            <a:lvl1pPr>
              <a:defRPr kumimoji="0" lang="zh-CN" sz="2000" b="0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思源黑体" panose="020B0500000000000000" charset="-122"/>
              </a:defRPr>
            </a:lvl1pPr>
          </a:lstStyle>
          <a:p>
            <a:r>
              <a:rPr lang="zh-CN" altLang="en-US" dirty="0"/>
              <a:t>单击此处编辑章节标题</a:t>
            </a:r>
            <a:endParaRPr lang="zh-CN" altLang="en-US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half" idx="25" hasCustomPrompt="1"/>
            <p:custDataLst>
              <p:tags r:id="rId3"/>
            </p:custDataLst>
          </p:nvPr>
        </p:nvSpPr>
        <p:spPr>
          <a:xfrm>
            <a:off x="73025" y="-208280"/>
            <a:ext cx="855345" cy="845820"/>
          </a:xfrm>
        </p:spPr>
        <p:txBody>
          <a:bodyPr vert="horz" lIns="101600" tIns="0" rIns="82550" bIns="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3600" b="0" i="0" u="none" strike="noStrike" kern="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 lang="en-US" altLang="zh-CN">
                <a:sym typeface="+mn-ea"/>
              </a:rPr>
              <a:t>01</a:t>
            </a:r>
            <a:endParaRPr lang="en-US" altLang="zh-CN">
              <a:sym typeface="+mn-ea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1023620" y="1844675"/>
            <a:ext cx="9171305" cy="415099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23" name="作者和日期"/>
          <p:cNvSpPr txBox="1">
            <a:spLocks noGrp="1"/>
          </p:cNvSpPr>
          <p:nvPr>
            <p:ph type="body" sz="quarter" idx="23" hasCustomPrompt="1"/>
            <p:custDataLst>
              <p:tags r:id="rId5"/>
            </p:custDataLst>
          </p:nvPr>
        </p:nvSpPr>
        <p:spPr>
          <a:xfrm>
            <a:off x="154940" y="6588760"/>
            <a:ext cx="3949065" cy="220980"/>
          </a:xfrm>
          <a:prstGeom prst="rect">
            <a:avLst/>
          </a:prstGeom>
        </p:spPr>
        <p:txBody>
          <a:bodyPr lIns="45719" tIns="45719" rIns="45719" bIns="45719">
            <a:noAutofit/>
          </a:bodyPr>
          <a:lstStyle>
            <a:lvl1pPr marL="0" indent="0" algn="l" defTabSz="701675">
              <a:lnSpc>
                <a:spcPct val="100000"/>
              </a:lnSpc>
              <a:spcBef>
                <a:spcPct val="0"/>
              </a:spcBef>
              <a:buSzTx/>
              <a:buNone/>
              <a:defRPr kumimoji="0" sz="12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</a:defRPr>
            </a:lvl1pPr>
          </a:lstStyle>
          <a:p>
            <a:r>
              <a:t>作者和日期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sz="half" idx="24" hasCustomPrompt="1"/>
            <p:custDataLst>
              <p:tags r:id="rId6"/>
            </p:custDataLst>
          </p:nvPr>
        </p:nvSpPr>
        <p:spPr>
          <a:xfrm>
            <a:off x="880110" y="980440"/>
            <a:ext cx="5038090" cy="60642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rgbClr val="FFFFFF"/>
              </a:buClr>
              <a:buSzPct val="90000"/>
              <a:buFont typeface="Wingdings" panose="05000000000000000000" charset="0"/>
              <a:buChar char=""/>
              <a:defRPr kumimoji="0" lang="zh-CN" altLang="en-US" sz="2800" b="1" i="0" u="none" strike="noStrike" kern="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 lang="en-US" altLang="zh-CN">
                <a:sym typeface="+mn-ea"/>
              </a:rPr>
              <a:t> </a:t>
            </a:r>
            <a:r>
              <a:rPr>
                <a:sym typeface="+mn-ea"/>
              </a:rPr>
              <a:t>单击此处编辑内文标题</a:t>
            </a:r>
            <a:endParaRPr>
              <a:sym typeface="+mn-ea"/>
            </a:endParaRPr>
          </a:p>
        </p:txBody>
      </p:sp>
      <p:pic>
        <p:nvPicPr>
          <p:cNvPr id="10" name="Picture 2" descr="C:\Users\Administrator\Desktop\清华社logo\清华社logo白色字.png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293217" y="-111965"/>
            <a:ext cx="1861463" cy="93093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/Users/Administrator/Desktop/模板1背景5.jpg模板1背景5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演示文稿标题"/>
          <p:cNvSpPr txBox="1"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6096000" y="1570990"/>
            <a:ext cx="9570720" cy="157670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marR="0" lvl="0" algn="l" defTabSz="2438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9600" b="1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  <a:cs typeface="思源黑体" panose="020B0500000000000000" charset="-122"/>
              </a:defRPr>
            </a:lvl1pPr>
          </a:lstStyle>
          <a:p>
            <a:r>
              <a:rPr lang="en-US"/>
              <a:t>THANKS</a:t>
            </a:r>
            <a:endParaRPr lang="en-US"/>
          </a:p>
        </p:txBody>
      </p:sp>
      <p:sp>
        <p:nvSpPr>
          <p:cNvPr id="24" name="正文级别 1…"/>
          <p:cNvSpPr txBox="1">
            <a:spLocks noGrp="1"/>
          </p:cNvSpPr>
          <p:nvPr>
            <p:ph type="body" sz="quarter" idx="22" hasCustomPrompt="1"/>
            <p:custDataLst>
              <p:tags r:id="rId4"/>
            </p:custDataLst>
          </p:nvPr>
        </p:nvSpPr>
        <p:spPr>
          <a:xfrm>
            <a:off x="6095683" y="3429000"/>
            <a:ext cx="7379970" cy="558165"/>
          </a:xfrm>
          <a:prstGeom prst="rect">
            <a:avLst/>
          </a:prstGeom>
        </p:spPr>
        <p:txBody>
          <a:bodyPr/>
          <a:lstStyle>
            <a:lvl1pPr marL="0" indent="0" algn="l" defTabSz="825500">
              <a:lnSpc>
                <a:spcPct val="100000"/>
              </a:lnSpc>
              <a:spcBef>
                <a:spcPct val="0"/>
              </a:spcBef>
              <a:buSzTx/>
              <a:buNone/>
              <a:defRPr kumimoji="0" sz="3300" b="0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Microsoft YaHei Regular" panose="020B0503020204020204" charset="-122"/>
                <a:cs typeface="思源黑体 Medium" panose="020B0600000000000000" charset="-122"/>
              </a:defRPr>
            </a:lvl1pPr>
            <a:lvl2pPr marL="0" indent="2286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2pPr>
            <a:lvl3pPr marL="0" indent="4572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3pPr>
            <a:lvl4pPr marL="0" indent="6858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4pPr>
            <a:lvl5pPr marL="0" indent="9144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5pPr>
          </a:lstStyle>
          <a:p>
            <a:r>
              <a:rPr lang="zh-CN"/>
              <a:t>感谢</a:t>
            </a:r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3.png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4.png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5.png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4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4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6.png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49.xml"/><Relationship Id="rId1" Type="http://schemas.openxmlformats.org/officeDocument/2006/relationships/tags" Target="../tags/tag4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51.xml"/><Relationship Id="rId1" Type="http://schemas.openxmlformats.org/officeDocument/2006/relationships/tags" Target="../tags/tag5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9.png"/><Relationship Id="rId1" Type="http://schemas.openxmlformats.org/officeDocument/2006/relationships/tags" Target="../tags/tag1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tags" Target="../tags/tag19.xml"/><Relationship Id="rId3" Type="http://schemas.openxmlformats.org/officeDocument/2006/relationships/image" Target="../media/image10.png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tags" Target="../tags/tag22.xml"/><Relationship Id="rId3" Type="http://schemas.openxmlformats.org/officeDocument/2006/relationships/image" Target="../media/image11.png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5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tags" Target="../tags/tag31.xml"/><Relationship Id="rId3" Type="http://schemas.openxmlformats.org/officeDocument/2006/relationships/image" Target="../media/image12.png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22"/>
          </p:nvPr>
        </p:nvSpPr>
        <p:spPr>
          <a:xfrm>
            <a:off x="605790" y="2541270"/>
            <a:ext cx="5990590" cy="2218055"/>
          </a:xfrm>
          <a:prstGeom prst="roundRect">
            <a:avLst/>
          </a:prstGeom>
          <a:solidFill>
            <a:schemeClr val="bg1"/>
          </a:solidFill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ea"/>
              </a:rPr>
              <a:t>本课你将体验：</a:t>
            </a:r>
            <a:endParaRPr lang="zh-CN" altLang="en-US" sz="2400">
              <a:solidFill>
                <a:schemeClr val="tx1"/>
              </a:solidFill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en-US" sz="24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ea"/>
              </a:rPr>
              <a:t>→ </a:t>
            </a:r>
            <a:r>
              <a:rPr lang="zh-CN" altLang="en-US" sz="2400" dirty="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</a:rPr>
              <a:t>设计并制作交通信号灯系统</a:t>
            </a:r>
            <a:endParaRPr lang="zh-CN" altLang="en-US" sz="2400" dirty="0">
              <a:solidFill>
                <a:schemeClr val="tx1"/>
              </a:solidFill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400" dirty="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en-US" altLang="zh-CN" sz="2400" dirty="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 dirty="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</a:rPr>
              <a:t>实现交通信号灯系统的自动控制</a:t>
            </a:r>
            <a:endParaRPr lang="zh-CN" altLang="en-US" sz="2400" dirty="0">
              <a:solidFill>
                <a:schemeClr val="tx1"/>
              </a:solidFill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4</a:t>
            </a:r>
            <a:r>
              <a:rPr lang="zh-CN" altLang="en-US" dirty="0"/>
              <a:t>课</a:t>
            </a:r>
            <a:r>
              <a:rPr lang="en-US" altLang="zh-CN" dirty="0"/>
              <a:t> </a:t>
            </a:r>
            <a:r>
              <a:rPr lang="zh-CN" altLang="en-US" dirty="0"/>
              <a:t>智慧交通我控制</a:t>
            </a:r>
            <a:endParaRPr lang="zh-CN" altLang="en-US" dirty="0"/>
          </a:p>
        </p:txBody>
      </p:sp>
      <p:sp>
        <p:nvSpPr>
          <p:cNvPr id="10" name="文本占位符 8"/>
          <p:cNvSpPr>
            <a:spLocks noGrp="1"/>
          </p:cNvSpPr>
          <p:nvPr/>
        </p:nvSpPr>
        <p:spPr>
          <a:xfrm>
            <a:off x="605790" y="5749290"/>
            <a:ext cx="3949065" cy="22098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pic>
        <p:nvPicPr>
          <p:cNvPr id="3" name="图片 2" descr="清华社logo+标准色+辅助色使用规范-0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356235" y="121920"/>
            <a:ext cx="3987165" cy="12433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1010" y="1737360"/>
            <a:ext cx="4132580" cy="684530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threePt" dir="t"/>
            </a:scene3d>
          </a:bodyPr>
          <a:p>
            <a:pPr indent="522605">
              <a:lnSpc>
                <a:spcPct val="150000"/>
              </a:lnSpc>
            </a:pPr>
            <a:r>
              <a:rPr lang="zh-CN" altLang="en-US" sz="2000" b="1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交通信号灯系统算法</a:t>
            </a:r>
            <a:endParaRPr lang="zh-CN" altLang="en-US" sz="2000" b="1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09650" y="2245678"/>
            <a:ext cx="5080000" cy="1938020"/>
          </a:xfrm>
          <a:prstGeom prst="rect">
            <a:avLst/>
          </a:prstGeom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按照之前商定好的方案，下面开始编写控制部分的程序。该怎样通过 程序控制三盏灯的定时切换呢？基本算法如图 1.4.7 所示，请将图 1.4.7 补充完整。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33515" y="5149533"/>
            <a:ext cx="5080000" cy="398780"/>
          </a:xfrm>
          <a:prstGeom prst="rect">
            <a:avLst/>
          </a:prstGeom>
        </p:spPr>
        <p:txBody>
          <a:bodyPr>
            <a:spAutoFit/>
          </a:bodyPr>
          <a:p>
            <a:pPr algn="ctr"/>
            <a:r>
              <a:rPr sz="2000">
                <a:solidFill>
                  <a:srgbClr val="231F20"/>
                </a:solidFill>
                <a:latin typeface="方正楷体_GBK"/>
                <a:ea typeface="方正楷体_GBK"/>
              </a:rPr>
              <a:t>图 1.4.7    交通信号灯的算法流程图</a:t>
            </a:r>
            <a:endParaRPr sz="2000">
              <a:solidFill>
                <a:srgbClr val="231F20"/>
              </a:solidFill>
              <a:latin typeface="方正楷体_GBK"/>
              <a:ea typeface="方正楷体_GBK"/>
            </a:endParaRPr>
          </a:p>
        </p:txBody>
      </p:sp>
      <p:sp>
        <p:nvSpPr>
          <p:cNvPr id="12" name="圆角矩形 11"/>
          <p:cNvSpPr/>
          <p:nvPr>
            <p:custDataLst>
              <p:tags r:id="rId1"/>
            </p:custDataLst>
          </p:nvPr>
        </p:nvSpPr>
        <p:spPr>
          <a:xfrm>
            <a:off x="190500" y="104330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P31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009650" y="1006475"/>
            <a:ext cx="1231900" cy="626745"/>
          </a:xfrm>
          <a:prstGeom prst="roundRect">
            <a:avLst>
              <a:gd name="adj" fmla="val 23979"/>
            </a:avLst>
          </a:prstGeom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做一做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40030" y="267335"/>
            <a:ext cx="9626600" cy="544830"/>
          </a:xfrm>
        </p:spPr>
        <p:txBody>
          <a:bodyPr/>
          <a:p>
            <a:r>
              <a:rPr lang="zh-CN" altLang="en-US" sz="2800" dirty="0"/>
              <a:t>第</a:t>
            </a:r>
            <a:r>
              <a:rPr lang="en-US" altLang="zh-CN" sz="2800" dirty="0"/>
              <a:t>4</a:t>
            </a:r>
            <a:r>
              <a:rPr lang="zh-CN" altLang="en-US" sz="2800" dirty="0"/>
              <a:t>课</a:t>
            </a:r>
            <a:r>
              <a:rPr lang="en-US" altLang="zh-CN" sz="2800" dirty="0"/>
              <a:t> </a:t>
            </a:r>
            <a:r>
              <a:rPr altLang="en-US" sz="2800" dirty="0">
                <a:sym typeface="+mn-ea"/>
              </a:rPr>
              <a:t>智慧交通我控制</a:t>
            </a:r>
            <a:endParaRPr lang="zh-CN" altLang="en-US" sz="2800" dirty="0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966585" y="1131570"/>
            <a:ext cx="3876040" cy="401574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0500" y="1656715"/>
            <a:ext cx="4132580" cy="684530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threePt" dir="t"/>
            </a:scene3d>
          </a:bodyPr>
          <a:p>
            <a:pPr lvl="0" indent="522605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 b="1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 编写程序</a:t>
            </a:r>
            <a:endParaRPr lang="zh-CN" altLang="en-US" sz="2000" b="1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3280" y="2139315"/>
            <a:ext cx="5634355" cy="193802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在主控板环境下编写一段程序，感受红绿灯交替运行的效果，模拟交 通信号灯系统的功能。按照算法，使用主控板模拟交通信号灯系统的控制程序如图 1.4.8 所示。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圆角矩形 11"/>
          <p:cNvSpPr/>
          <p:nvPr>
            <p:custDataLst>
              <p:tags r:id="rId1"/>
            </p:custDataLst>
          </p:nvPr>
        </p:nvSpPr>
        <p:spPr>
          <a:xfrm>
            <a:off x="190500" y="104330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P32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009650" y="1006475"/>
            <a:ext cx="1231900" cy="626745"/>
          </a:xfrm>
          <a:prstGeom prst="roundRect">
            <a:avLst>
              <a:gd name="adj" fmla="val 23979"/>
            </a:avLst>
          </a:prstGeom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做一做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10730" y="5121275"/>
            <a:ext cx="469519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1.4.8    交通信号灯系统的控制程序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40030" y="267335"/>
            <a:ext cx="9626600" cy="544830"/>
          </a:xfrm>
        </p:spPr>
        <p:txBody>
          <a:bodyPr/>
          <a:p>
            <a:r>
              <a:rPr lang="zh-CN" altLang="en-US" sz="2800" dirty="0"/>
              <a:t>第</a:t>
            </a:r>
            <a:r>
              <a:rPr lang="en-US" altLang="zh-CN" sz="2800" dirty="0"/>
              <a:t>4</a:t>
            </a:r>
            <a:r>
              <a:rPr lang="zh-CN" altLang="en-US" sz="2800" dirty="0"/>
              <a:t>课</a:t>
            </a:r>
            <a:r>
              <a:rPr lang="en-US" altLang="zh-CN" sz="2800" dirty="0"/>
              <a:t> </a:t>
            </a:r>
            <a:r>
              <a:rPr altLang="en-US" sz="2800" dirty="0">
                <a:sym typeface="+mn-ea"/>
              </a:rPr>
              <a:t>智慧交通我控制</a:t>
            </a:r>
            <a:endParaRPr lang="zh-CN" altLang="en-US" sz="2800" dirty="0"/>
          </a:p>
        </p:txBody>
      </p:sp>
      <p:pic>
        <p:nvPicPr>
          <p:cNvPr id="626" name="IM 626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989570" y="1259205"/>
            <a:ext cx="2939415" cy="386270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0500" y="1656715"/>
            <a:ext cx="4132580" cy="684530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threePt" dir="t"/>
            </a:scene3d>
          </a:bodyPr>
          <a:p>
            <a:pPr lvl="0" indent="522605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 b="1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 模拟运行</a:t>
            </a:r>
            <a:endParaRPr lang="zh-CN" altLang="en-US" sz="2000" b="1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3280" y="2139315"/>
            <a:ext cx="5634355" cy="55308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模拟运行效果如图 1.4.9 所示。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圆角矩形 11"/>
          <p:cNvSpPr/>
          <p:nvPr>
            <p:custDataLst>
              <p:tags r:id="rId1"/>
            </p:custDataLst>
          </p:nvPr>
        </p:nvSpPr>
        <p:spPr>
          <a:xfrm>
            <a:off x="190500" y="104330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P33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009650" y="1006475"/>
            <a:ext cx="1231900" cy="626745"/>
          </a:xfrm>
          <a:prstGeom prst="roundRect">
            <a:avLst>
              <a:gd name="adj" fmla="val 23979"/>
            </a:avLst>
          </a:prstGeom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做一做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50590" y="4702810"/>
            <a:ext cx="469519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1.4.9    模拟运行交通信号灯系统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40030" y="267335"/>
            <a:ext cx="9626600" cy="544830"/>
          </a:xfrm>
        </p:spPr>
        <p:txBody>
          <a:bodyPr/>
          <a:p>
            <a:r>
              <a:rPr lang="zh-CN" altLang="en-US" sz="2800" dirty="0"/>
              <a:t>第</a:t>
            </a:r>
            <a:r>
              <a:rPr lang="en-US" altLang="zh-CN" sz="2800" dirty="0"/>
              <a:t>4</a:t>
            </a:r>
            <a:r>
              <a:rPr lang="zh-CN" altLang="en-US" sz="2800" dirty="0"/>
              <a:t>课</a:t>
            </a:r>
            <a:r>
              <a:rPr lang="en-US" altLang="zh-CN" sz="2800" dirty="0"/>
              <a:t> </a:t>
            </a:r>
            <a:r>
              <a:rPr altLang="en-US" sz="2800" dirty="0">
                <a:sym typeface="+mn-ea"/>
              </a:rPr>
              <a:t>智慧交通我控制</a:t>
            </a:r>
            <a:endParaRPr lang="zh-CN" altLang="en-US" sz="2800" dirty="0"/>
          </a:p>
        </p:txBody>
      </p:sp>
      <p:pic>
        <p:nvPicPr>
          <p:cNvPr id="638" name="IM 638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934335" y="2773680"/>
            <a:ext cx="5481955" cy="169100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09650" y="1827530"/>
            <a:ext cx="10217785" cy="101473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</a:t>
            </a: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试着按照自己的想法改进程序，使用主控板环境模拟智能交通信号 灯的工作程序，相信大家一定能够成功！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" name="圆角矩形 13"/>
          <p:cNvSpPr/>
          <p:nvPr>
            <p:custDataLst>
              <p:tags r:id="rId1"/>
            </p:custDataLst>
          </p:nvPr>
        </p:nvSpPr>
        <p:spPr>
          <a:xfrm>
            <a:off x="190500" y="104330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P34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009650" y="1006475"/>
            <a:ext cx="1231900" cy="626745"/>
          </a:xfrm>
          <a:prstGeom prst="roundRect">
            <a:avLst>
              <a:gd name="adj" fmla="val 23979"/>
            </a:avLst>
          </a:prstGeom>
          <a:solidFill>
            <a:srgbClr val="BC93C3"/>
          </a:solidFill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试一试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40030" y="267335"/>
            <a:ext cx="9626600" cy="544830"/>
          </a:xfrm>
        </p:spPr>
        <p:txBody>
          <a:bodyPr/>
          <a:p>
            <a:r>
              <a:rPr lang="zh-CN" altLang="en-US" sz="2800" dirty="0"/>
              <a:t>第</a:t>
            </a:r>
            <a:r>
              <a:rPr lang="en-US" altLang="zh-CN" sz="2800" dirty="0"/>
              <a:t>4</a:t>
            </a:r>
            <a:r>
              <a:rPr lang="zh-CN" altLang="en-US" sz="2800" dirty="0"/>
              <a:t>课</a:t>
            </a:r>
            <a:r>
              <a:rPr lang="en-US" altLang="zh-CN" sz="2800" dirty="0"/>
              <a:t> </a:t>
            </a:r>
            <a:r>
              <a:rPr altLang="en-US" sz="2800" dirty="0">
                <a:sym typeface="+mn-ea"/>
              </a:rPr>
              <a:t>智慧交通我控制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6425" y="2124710"/>
            <a:ext cx="10891520" cy="2861310"/>
          </a:xfrm>
          <a:prstGeom prst="rect">
            <a:avLst/>
          </a:prstGeom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为了让我们的设计更加实用， 一起反思一下当前的交通信号灯系统 有哪些优点和不足。</a:t>
            </a:r>
            <a:endParaRPr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优点：变化很及时，能够按照程序设定准确变换。</a:t>
            </a:r>
            <a:endParaRPr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其他优点：</a:t>
            </a:r>
            <a:r>
              <a:rPr sz="20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en-US" sz="20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                                                    </a:t>
            </a:r>
            <a:r>
              <a:rPr sz="20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</a:t>
            </a:r>
            <a:r>
              <a:rPr lang="zh-CN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</a:t>
            </a: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</a:t>
            </a:r>
            <a:r>
              <a:rPr sz="20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endParaRPr sz="2000" u="sng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不足：主控板的 RGB 灯有点儿小，不明显，提示效果较差。</a:t>
            </a:r>
            <a:endParaRPr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其他不足：</a:t>
            </a:r>
            <a:r>
              <a:rPr sz="20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en-US" sz="20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                                                             </a:t>
            </a:r>
            <a:r>
              <a:rPr sz="20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  </a:t>
            </a:r>
            <a:r>
              <a:rPr lang="zh-CN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</a:t>
            </a: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                 </a:t>
            </a:r>
            <a:endParaRPr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endParaRPr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圆角矩形 13"/>
          <p:cNvSpPr/>
          <p:nvPr>
            <p:custDataLst>
              <p:tags r:id="rId1"/>
            </p:custDataLst>
          </p:nvPr>
        </p:nvSpPr>
        <p:spPr>
          <a:xfrm>
            <a:off x="190500" y="104330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P34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009650" y="1006475"/>
            <a:ext cx="1231900" cy="626745"/>
          </a:xfrm>
          <a:prstGeom prst="roundRect">
            <a:avLst>
              <a:gd name="adj" fmla="val 23979"/>
            </a:avLst>
          </a:prstGeom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想一想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40030" y="267335"/>
            <a:ext cx="9626600" cy="544830"/>
          </a:xfrm>
        </p:spPr>
        <p:txBody>
          <a:bodyPr/>
          <a:p>
            <a:r>
              <a:rPr lang="zh-CN" altLang="en-US" sz="2800" dirty="0"/>
              <a:t>第</a:t>
            </a:r>
            <a:r>
              <a:rPr lang="en-US" altLang="zh-CN" sz="2800" dirty="0"/>
              <a:t>4</a:t>
            </a:r>
            <a:r>
              <a:rPr lang="zh-CN" altLang="en-US" sz="2800" dirty="0"/>
              <a:t>课</a:t>
            </a:r>
            <a:r>
              <a:rPr lang="en-US" altLang="zh-CN" sz="2800" dirty="0"/>
              <a:t> </a:t>
            </a:r>
            <a:r>
              <a:rPr altLang="en-US" sz="2800" dirty="0">
                <a:sym typeface="+mn-ea"/>
              </a:rPr>
              <a:t>智慧交通我控制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8195" y="1585595"/>
            <a:ext cx="10378440" cy="101473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本课，我们尝试制作了交通信号灯，请根据表 1.4.4 中的提示，写下 自己的反思与收获吧！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88080" y="2424748"/>
            <a:ext cx="5080000" cy="398780"/>
          </a:xfrm>
          <a:prstGeom prst="rect">
            <a:avLst/>
          </a:prstGeom>
        </p:spPr>
        <p:txBody>
          <a:bodyPr>
            <a:spAutoFit/>
          </a:bodyPr>
          <a:p>
            <a:pPr algn="ctr"/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 1.4.4  评价表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圆角矩形 13"/>
          <p:cNvSpPr/>
          <p:nvPr>
            <p:custDataLst>
              <p:tags r:id="rId1"/>
            </p:custDataLst>
          </p:nvPr>
        </p:nvSpPr>
        <p:spPr>
          <a:xfrm>
            <a:off x="190500" y="104330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P34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009650" y="1006475"/>
            <a:ext cx="1231900" cy="626745"/>
          </a:xfrm>
          <a:prstGeom prst="roundRect">
            <a:avLst>
              <a:gd name="adj" fmla="val 23979"/>
            </a:avLst>
          </a:prstGeom>
          <a:solidFill>
            <a:srgbClr val="EE894A"/>
          </a:solidFill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评一评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40030" y="267335"/>
            <a:ext cx="9626600" cy="544830"/>
          </a:xfrm>
        </p:spPr>
        <p:txBody>
          <a:bodyPr/>
          <a:p>
            <a:r>
              <a:rPr lang="zh-CN" altLang="en-US" sz="2800" dirty="0"/>
              <a:t>第</a:t>
            </a:r>
            <a:r>
              <a:rPr lang="en-US" altLang="zh-CN" sz="2800" dirty="0"/>
              <a:t>4</a:t>
            </a:r>
            <a:r>
              <a:rPr lang="zh-CN" altLang="en-US" sz="2800" dirty="0"/>
              <a:t>课</a:t>
            </a:r>
            <a:r>
              <a:rPr lang="en-US" altLang="zh-CN" sz="2800" dirty="0"/>
              <a:t> </a:t>
            </a:r>
            <a:r>
              <a:rPr altLang="en-US" sz="2800" dirty="0">
                <a:sym typeface="+mn-ea"/>
              </a:rPr>
              <a:t>智慧交通我控制</a:t>
            </a:r>
            <a:endParaRPr lang="zh-CN" altLang="en-US" sz="2800" dirty="0"/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2653665" y="2854960"/>
          <a:ext cx="7299325" cy="2814320"/>
        </p:xfrm>
        <a:graphic>
          <a:graphicData uri="http://schemas.openxmlformats.org/drawingml/2006/table">
            <a:tbl>
              <a:tblPr/>
              <a:tblGrid>
                <a:gridCol w="1464310"/>
                <a:gridCol w="1458595"/>
                <a:gridCol w="1456690"/>
                <a:gridCol w="1455420"/>
                <a:gridCol w="1464310"/>
              </a:tblGrid>
              <a:tr h="33655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内容</a:t>
                      </a:r>
                      <a:endParaRPr lang="en-US" altLang="en-US" sz="18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E1C4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遇到的问题</a:t>
                      </a:r>
                      <a:endParaRPr lang="en-US" altLang="en-US" sz="18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E1C4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解决方法</a:t>
                      </a:r>
                      <a:endParaRPr lang="en-US" altLang="en-US" sz="18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E1C4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感悟收获</a:t>
                      </a:r>
                      <a:endParaRPr lang="en-US" altLang="en-US" sz="18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E1C4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总体评价</a:t>
                      </a:r>
                      <a:endParaRPr lang="en-US" altLang="en-US" sz="18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E1C4"/>
                    </a:solidFill>
                  </a:tcPr>
                </a:tc>
              </a:tr>
              <a:tr h="35369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想一想</a:t>
                      </a:r>
                      <a:endParaRPr lang="en-US" altLang="en-US" sz="18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☆☆☆☆☆</a:t>
                      </a:r>
                      <a:endParaRPr lang="en-US" altLang="en-US" sz="18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33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查一查</a:t>
                      </a:r>
                      <a:endParaRPr lang="en-US" altLang="en-US" sz="18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☆☆☆☆☆</a:t>
                      </a:r>
                      <a:endParaRPr lang="en-US" altLang="en-US" sz="18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369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读一读①</a:t>
                      </a:r>
                      <a:endParaRPr lang="en-US" altLang="en-US" sz="18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☆☆☆☆☆</a:t>
                      </a:r>
                      <a:endParaRPr lang="en-US" altLang="en-US" sz="18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33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议一议</a:t>
                      </a:r>
                      <a:endParaRPr lang="en-US" altLang="en-US" sz="18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☆☆☆☆☆</a:t>
                      </a:r>
                      <a:endParaRPr lang="en-US" altLang="en-US" sz="18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369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读一读②</a:t>
                      </a:r>
                      <a:endParaRPr lang="en-US" altLang="en-US" sz="18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☆☆☆☆☆</a:t>
                      </a:r>
                      <a:endParaRPr lang="en-US" altLang="en-US" sz="18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33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做一做</a:t>
                      </a:r>
                      <a:endParaRPr lang="en-US" altLang="en-US" sz="18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☆☆☆☆☆</a:t>
                      </a:r>
                      <a:endParaRPr lang="en-US" altLang="en-US" sz="18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369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读一读③</a:t>
                      </a:r>
                      <a:endParaRPr lang="en-US" altLang="en-US" sz="18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☆☆☆☆☆</a:t>
                      </a:r>
                      <a:endParaRPr lang="en-US" altLang="en-US" sz="18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22"/>
          </p:nvPr>
        </p:nvSpPr>
        <p:spPr>
          <a:xfrm>
            <a:off x="605790" y="2541270"/>
            <a:ext cx="6459855" cy="2652395"/>
          </a:xfrm>
          <a:prstGeom prst="roundRect">
            <a:avLst/>
          </a:prstGeom>
          <a:solidFill>
            <a:schemeClr val="bg1"/>
          </a:solidFill>
        </p:spPr>
        <p:txBody>
          <a:bodyPr/>
          <a:lstStyle/>
          <a:p>
            <a:pPr>
              <a:lnSpc>
                <a:spcPct val="150000"/>
              </a:lnSpc>
            </a:pPr>
            <a:r>
              <a:rPr altLang="en-US" sz="24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ea"/>
              </a:rPr>
              <a:t>本单元你学习</a:t>
            </a:r>
            <a:r>
              <a:rPr lang="zh-CN" sz="24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ea"/>
              </a:rPr>
              <a:t>了</a:t>
            </a:r>
            <a:r>
              <a:rPr altLang="en-US" sz="24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endParaRPr lang="en-US" altLang="en-US" sz="2400">
              <a:solidFill>
                <a:schemeClr val="tx1"/>
              </a:solidFill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en-US" sz="24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ea"/>
              </a:rPr>
              <a:t>→ </a:t>
            </a:r>
            <a:r>
              <a:rPr lang="zh-CN" altLang="en-US" sz="20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</a:rPr>
              <a:t>常见的设备控制方法</a:t>
            </a:r>
            <a:endParaRPr lang="zh-CN" altLang="en-US" sz="2000">
              <a:solidFill>
                <a:schemeClr val="tx1"/>
              </a:solidFill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0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ea"/>
              </a:rPr>
              <a:t>→</a:t>
            </a:r>
            <a:r>
              <a:rPr lang="en-US" altLang="zh-CN" sz="20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0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</a:rPr>
              <a:t>通过开关切换控制系统的多种状态</a:t>
            </a:r>
            <a:endParaRPr lang="zh-CN" altLang="en-US" sz="2000">
              <a:solidFill>
                <a:schemeClr val="tx1"/>
              </a:solidFill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0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ea"/>
              </a:rPr>
              <a:t>→</a:t>
            </a:r>
            <a:r>
              <a:rPr lang="en-US" altLang="zh-CN" sz="20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000" dirty="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</a:rPr>
              <a:t>系统具有“输入—计算—输出”的计算模式</a:t>
            </a:r>
            <a:endParaRPr lang="zh-CN" altLang="en-US" sz="2000" dirty="0">
              <a:solidFill>
                <a:schemeClr val="tx1"/>
              </a:solidFill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第一单元</a:t>
            </a:r>
            <a:r>
              <a:rPr lang="en-US" altLang="zh-CN" dirty="0"/>
              <a:t> </a:t>
            </a:r>
            <a:r>
              <a:rPr lang="zh-CN" altLang="en-US" dirty="0"/>
              <a:t>初识过程与控制</a:t>
            </a:r>
            <a:endParaRPr lang="zh-CN" altLang="en-US" dirty="0"/>
          </a:p>
        </p:txBody>
      </p:sp>
      <p:sp>
        <p:nvSpPr>
          <p:cNvPr id="10" name="文本占位符 8"/>
          <p:cNvSpPr>
            <a:spLocks noGrp="1"/>
          </p:cNvSpPr>
          <p:nvPr/>
        </p:nvSpPr>
        <p:spPr>
          <a:xfrm>
            <a:off x="605790" y="5749290"/>
            <a:ext cx="3949065" cy="22098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pic>
        <p:nvPicPr>
          <p:cNvPr id="3" name="图片 2" descr="清华社logo+标准色+辅助色使用规范-0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356235" y="121920"/>
            <a:ext cx="3987165" cy="124333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5234305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pPr algn="l"/>
            <a:r>
              <a:rPr lang="zh-CN" altLang="en-US" sz="3600" dirty="0">
                <a:sym typeface="+mn-ea"/>
              </a:rPr>
              <a:t>第一单元</a:t>
            </a:r>
            <a:r>
              <a:rPr lang="en-US" altLang="zh-CN" sz="3600" dirty="0">
                <a:sym typeface="+mn-ea"/>
              </a:rPr>
              <a:t> </a:t>
            </a:r>
            <a:r>
              <a:rPr lang="zh-CN" altLang="en-US" sz="3600" dirty="0">
                <a:sym typeface="+mn-ea"/>
              </a:rPr>
              <a:t>初识过程与控制</a:t>
            </a:r>
            <a:endParaRPr lang="zh-CN" alt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4" name="圆角矩形 13"/>
          <p:cNvSpPr/>
          <p:nvPr>
            <p:custDataLst>
              <p:tags r:id="rId2"/>
            </p:custDataLst>
          </p:nvPr>
        </p:nvSpPr>
        <p:spPr>
          <a:xfrm>
            <a:off x="190500" y="104330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P35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009650" y="1006475"/>
            <a:ext cx="1503045" cy="626745"/>
          </a:xfrm>
          <a:prstGeom prst="roundRect">
            <a:avLst>
              <a:gd name="adj" fmla="val 23979"/>
            </a:avLst>
          </a:prstGeom>
          <a:solidFill>
            <a:schemeClr val="accent1"/>
          </a:solidFill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知识梳理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526155" y="1040765"/>
            <a:ext cx="4993005" cy="463994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5234305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pPr algn="l"/>
            <a:r>
              <a:rPr lang="zh-CN" altLang="en-US" sz="3600" dirty="0">
                <a:sym typeface="+mn-ea"/>
              </a:rPr>
              <a:t>第一单元</a:t>
            </a:r>
            <a:r>
              <a:rPr lang="en-US" altLang="zh-CN" sz="3600" dirty="0">
                <a:sym typeface="+mn-ea"/>
              </a:rPr>
              <a:t> </a:t>
            </a:r>
            <a:r>
              <a:rPr lang="zh-CN" altLang="en-US" sz="3600" dirty="0">
                <a:sym typeface="+mn-ea"/>
              </a:rPr>
              <a:t>初识过程与控制</a:t>
            </a:r>
            <a:endParaRPr lang="zh-CN" alt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4" name="圆角矩形 13"/>
          <p:cNvSpPr/>
          <p:nvPr>
            <p:custDataLst>
              <p:tags r:id="rId2"/>
            </p:custDataLst>
          </p:nvPr>
        </p:nvSpPr>
        <p:spPr>
          <a:xfrm>
            <a:off x="190500" y="104330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P36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009650" y="1006475"/>
            <a:ext cx="1503045" cy="626745"/>
          </a:xfrm>
          <a:prstGeom prst="roundRect">
            <a:avLst>
              <a:gd name="adj" fmla="val 23979"/>
            </a:avLst>
          </a:prstGeom>
          <a:solidFill>
            <a:schemeClr val="accent1"/>
          </a:solidFill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学习检测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9470" y="1633220"/>
            <a:ext cx="10690860" cy="332295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下列哪个例子不属于“过程与控制”在日常生活中的应用？(        )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 微波炉根据设定的时间加热食物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 手机根据电量自动关机保护电池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 书籍按照页码顺序排列供人阅读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D. 电梯根据楼层按钮的指令上下移动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请简要描述一个生活中你熟悉的控制系统，并说出其输入、计算、 输出分别是什么。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从系统的角度看，交通信号灯变成绿色，车辆开始行驶，这一现象 属于系统输出吗？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5234305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pPr algn="l"/>
            <a:r>
              <a:rPr lang="zh-CN" altLang="en-US" sz="3600" dirty="0">
                <a:sym typeface="+mn-ea"/>
              </a:rPr>
              <a:t>第一单元</a:t>
            </a:r>
            <a:r>
              <a:rPr lang="en-US" altLang="zh-CN" sz="3600" dirty="0">
                <a:sym typeface="+mn-ea"/>
              </a:rPr>
              <a:t> </a:t>
            </a:r>
            <a:r>
              <a:rPr lang="zh-CN" altLang="en-US" sz="3600" dirty="0">
                <a:sym typeface="+mn-ea"/>
              </a:rPr>
              <a:t>初识过程与控制</a:t>
            </a:r>
            <a:endParaRPr lang="zh-CN" alt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4" name="圆角矩形 13"/>
          <p:cNvSpPr/>
          <p:nvPr>
            <p:custDataLst>
              <p:tags r:id="rId2"/>
            </p:custDataLst>
          </p:nvPr>
        </p:nvSpPr>
        <p:spPr>
          <a:xfrm>
            <a:off x="190500" y="104330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P36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009650" y="1006475"/>
            <a:ext cx="1503045" cy="626745"/>
          </a:xfrm>
          <a:prstGeom prst="roundRect">
            <a:avLst>
              <a:gd name="adj" fmla="val 23979"/>
            </a:avLst>
          </a:prstGeom>
          <a:solidFill>
            <a:schemeClr val="accent1"/>
          </a:solidFill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反思评价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29055" y="1998345"/>
            <a:ext cx="9102090" cy="286131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在本单元学习过程中，肯定少不了与他人互动交流、参与作品制作等活动。请你就此进行总结与反思，以便更好地促进自身成长。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从同伴那里学到了什么？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向同伴分享过哪些观点？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工具、方法的使用是否得当？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 所开发项目还有哪些可以优化的地方？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08635" y="1739900"/>
            <a:ext cx="6109970" cy="2736850"/>
            <a:chOff x="801" y="2208"/>
            <a:chExt cx="9622" cy="4310"/>
          </a:xfrm>
        </p:grpSpPr>
        <p:sp>
          <p:nvSpPr>
            <p:cNvPr id="6" name="文本框 5"/>
            <p:cNvSpPr txBox="1"/>
            <p:nvPr/>
          </p:nvSpPr>
          <p:spPr>
            <a:xfrm>
              <a:off x="933" y="2208"/>
              <a:ext cx="9491" cy="1764"/>
            </a:xfrm>
            <a:prstGeom prst="rect">
              <a:avLst/>
            </a:prstGeom>
          </p:spPr>
          <p:txBody>
            <a:bodyPr wrap="square">
              <a:noAutofit/>
            </a:bodyPr>
            <a:p>
              <a:pPr algn="l">
                <a:lnSpc>
                  <a:spcPct val="150000"/>
                </a:lnSpc>
                <a:buClrTx/>
                <a:buSzTx/>
                <a:buFontTx/>
              </a:pPr>
              <a:r>
                <a:rPr lang="en-US" altLang="zh-CN" sz="2000">
                  <a:solidFill>
                    <a:srgbClr val="231F2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      </a:t>
              </a:r>
              <a:r>
                <a:rPr lang="zh-CN" altLang="en-US" sz="2000">
                  <a:solidFill>
                    <a:srgbClr val="231F2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在繁忙的十字路口（图 1.4.1），车辆和行人络绎不绝。是什么确保了交通的有序与安全？</a:t>
              </a:r>
              <a:endPara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801" y="3972"/>
              <a:ext cx="9258" cy="2547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>
                <a:lnSpc>
                  <a:spcPct val="150000"/>
                </a:lnSpc>
              </a:pPr>
              <a:r>
                <a:rPr lang="en-US" altLang="zh-CN" sz="2000">
                  <a:solidFill>
                    <a:srgbClr val="231F2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     </a:t>
              </a:r>
              <a:r>
                <a:rPr sz="2000">
                  <a:solidFill>
                    <a:srgbClr val="231F2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答案就是交通信号灯。交通信号灯不仅是城市交通的重要组成部分，更是控制系统应用在日常生活中的一个典型案例。本节课，我们以交通信号灯为例，继续探索并体验控制系统的工作过程。</a:t>
              </a:r>
              <a:endPara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240030" y="267335"/>
            <a:ext cx="9626600" cy="544830"/>
          </a:xfrm>
        </p:spPr>
        <p:txBody>
          <a:bodyPr/>
          <a:p>
            <a:r>
              <a:rPr lang="zh-CN" altLang="en-US" sz="2800" dirty="0"/>
              <a:t>第</a:t>
            </a:r>
            <a:r>
              <a:rPr lang="en-US" altLang="zh-CN" sz="2800" dirty="0"/>
              <a:t>4</a:t>
            </a:r>
            <a:r>
              <a:rPr lang="zh-CN" altLang="en-US" sz="2800" dirty="0"/>
              <a:t>课</a:t>
            </a:r>
            <a:r>
              <a:rPr lang="en-US" altLang="zh-CN" sz="2800" dirty="0"/>
              <a:t> </a:t>
            </a:r>
            <a:r>
              <a:rPr altLang="en-US" sz="2800" dirty="0">
                <a:sym typeface="+mn-ea"/>
              </a:rPr>
              <a:t>智慧交通我控制</a:t>
            </a:r>
            <a:endParaRPr lang="zh-CN" altLang="en-US" sz="2800" dirty="0"/>
          </a:p>
        </p:txBody>
      </p:sp>
      <p:grpSp>
        <p:nvGrpSpPr>
          <p:cNvPr id="7" name="组合 6"/>
          <p:cNvGrpSpPr/>
          <p:nvPr/>
        </p:nvGrpSpPr>
        <p:grpSpPr>
          <a:xfrm>
            <a:off x="6692265" y="1699895"/>
            <a:ext cx="5080000" cy="3413125"/>
            <a:chOff x="10539" y="2229"/>
            <a:chExt cx="8000" cy="5375"/>
          </a:xfrm>
        </p:grpSpPr>
        <p:sp>
          <p:nvSpPr>
            <p:cNvPr id="4" name="文本框 3"/>
            <p:cNvSpPr txBox="1"/>
            <p:nvPr/>
          </p:nvSpPr>
          <p:spPr>
            <a:xfrm>
              <a:off x="10539" y="6976"/>
              <a:ext cx="8000" cy="628"/>
            </a:xfrm>
            <a:prstGeom prst="rect">
              <a:avLst/>
            </a:prstGeom>
          </p:spPr>
          <p:txBody>
            <a:bodyPr>
              <a:spAutoFit/>
            </a:bodyPr>
            <a:p>
              <a:pPr algn="ctr"/>
              <a:r>
                <a:rPr sz="2000">
                  <a:solidFill>
                    <a:srgbClr val="231F2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图 1.4.1    某路口交通情况</a:t>
              </a:r>
              <a:endPara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498" name="IM 498"/>
            <p:cNvPicPr/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1213" y="2229"/>
              <a:ext cx="6420" cy="429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0" y="1357630"/>
            <a:ext cx="9570720" cy="1576705"/>
          </a:xfrm>
        </p:spPr>
        <p:txBody>
          <a:bodyPr/>
          <a:lstStyle/>
          <a:p>
            <a:r>
              <a:rPr lang="zh-CN" altLang="en-US"/>
              <a:t>谢谢大家</a:t>
            </a:r>
            <a:endParaRPr lang="zh-CN" altLang="en-US"/>
          </a:p>
        </p:txBody>
      </p:sp>
      <p:pic>
        <p:nvPicPr>
          <p:cNvPr id="4" name="图片 3" descr="清华社logo+标准色+辅助色使用规范-0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356235" y="121920"/>
            <a:ext cx="3987165" cy="12433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4965" y="1720215"/>
            <a:ext cx="11481435" cy="934085"/>
          </a:xfrm>
          <a:prstGeom prst="rect">
            <a:avLst/>
          </a:prstGeom>
        </p:spPr>
        <p:txBody>
          <a:bodyPr>
            <a:noAutofit/>
          </a:bodyPr>
          <a:p>
            <a:pPr indent="522605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放学时，在学校大门口（图 1.4.3）可能发生哪些危险？有哪些解决办法？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22605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009650" y="1006475"/>
            <a:ext cx="1231900" cy="626745"/>
          </a:xfrm>
          <a:prstGeom prst="roundRect">
            <a:avLst>
              <a:gd name="adj" fmla="val 23979"/>
            </a:avLst>
          </a:prstGeom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想一想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圆角矩形 10"/>
          <p:cNvSpPr/>
          <p:nvPr>
            <p:custDataLst>
              <p:tags r:id="rId1"/>
            </p:custDataLst>
          </p:nvPr>
        </p:nvSpPr>
        <p:spPr>
          <a:xfrm>
            <a:off x="190500" y="104330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P28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240030" y="267335"/>
            <a:ext cx="9626600" cy="544830"/>
          </a:xfrm>
        </p:spPr>
        <p:txBody>
          <a:bodyPr/>
          <a:p>
            <a:r>
              <a:rPr lang="zh-CN" altLang="en-US" sz="2800" dirty="0"/>
              <a:t>第</a:t>
            </a:r>
            <a:r>
              <a:rPr lang="en-US" altLang="zh-CN" sz="2800" dirty="0"/>
              <a:t>4</a:t>
            </a:r>
            <a:r>
              <a:rPr lang="zh-CN" altLang="en-US" sz="2800" dirty="0"/>
              <a:t>课</a:t>
            </a:r>
            <a:r>
              <a:rPr lang="en-US" altLang="zh-CN" sz="2800" dirty="0"/>
              <a:t> </a:t>
            </a:r>
            <a:r>
              <a:rPr altLang="en-US" sz="2800" dirty="0">
                <a:sym typeface="+mn-ea"/>
              </a:rPr>
              <a:t>智慧交通我控制</a:t>
            </a:r>
            <a:endParaRPr lang="zh-CN" altLang="en-US" sz="2800" dirty="0"/>
          </a:p>
        </p:txBody>
      </p:sp>
      <p:pic>
        <p:nvPicPr>
          <p:cNvPr id="522" name="IM 522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390255" y="2495550"/>
            <a:ext cx="2877820" cy="2551430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7266940" y="5124133"/>
            <a:ext cx="5080000" cy="398780"/>
          </a:xfrm>
          <a:prstGeom prst="rect">
            <a:avLst/>
          </a:prstGeom>
        </p:spPr>
        <p:txBody>
          <a:bodyPr>
            <a:spAutoFit/>
          </a:bodyPr>
          <a:p>
            <a:pPr algn="ctr"/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1.4.3    某学校大门口放学时的情况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009650" y="1006475"/>
            <a:ext cx="1231900" cy="626745"/>
          </a:xfrm>
          <a:prstGeom prst="roundRect">
            <a:avLst>
              <a:gd name="adj" fmla="val 23979"/>
            </a:avLst>
          </a:prstGeom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想一想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圆角矩形 10"/>
          <p:cNvSpPr/>
          <p:nvPr>
            <p:custDataLst>
              <p:tags r:id="rId1"/>
            </p:custDataLst>
          </p:nvPr>
        </p:nvSpPr>
        <p:spPr>
          <a:xfrm>
            <a:off x="190500" y="104330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P28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240030" y="267335"/>
            <a:ext cx="9626600" cy="544830"/>
          </a:xfrm>
        </p:spPr>
        <p:txBody>
          <a:bodyPr/>
          <a:p>
            <a:r>
              <a:rPr lang="zh-CN" altLang="en-US" sz="2800" dirty="0"/>
              <a:t>第</a:t>
            </a:r>
            <a:r>
              <a:rPr lang="en-US" altLang="zh-CN" sz="2800" dirty="0"/>
              <a:t>4</a:t>
            </a:r>
            <a:r>
              <a:rPr lang="zh-CN" altLang="en-US" sz="2800" dirty="0"/>
              <a:t>课</a:t>
            </a:r>
            <a:r>
              <a:rPr lang="en-US" altLang="zh-CN" sz="2800" dirty="0"/>
              <a:t> </a:t>
            </a:r>
            <a:r>
              <a:rPr altLang="en-US" sz="2800" dirty="0">
                <a:sym typeface="+mn-ea"/>
              </a:rPr>
              <a:t>智慧交通我控制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3324860" y="178435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大胆想象</a:t>
            </a: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：可以设计一个交通信号灯。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542415" y="2348865"/>
            <a:ext cx="8511540" cy="2811780"/>
            <a:chOff x="2323" y="4107"/>
            <a:chExt cx="13404" cy="4428"/>
          </a:xfrm>
        </p:grpSpPr>
        <p:pic>
          <p:nvPicPr>
            <p:cNvPr id="2" name="图片 1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rcRect t="18063"/>
            <a:stretch>
              <a:fillRect/>
            </a:stretch>
          </p:blipFill>
          <p:spPr>
            <a:xfrm>
              <a:off x="2323" y="4107"/>
              <a:ext cx="13404" cy="4429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5130" y="4383"/>
              <a:ext cx="10029" cy="3812"/>
            </a:xfrm>
            <a:prstGeom prst="rect">
              <a:avLst/>
            </a:prstGeom>
            <a:solidFill>
              <a:srgbClr val="FEE1C4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3396615" y="2391410"/>
            <a:ext cx="6296660" cy="30797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项目主题：制作一款“交通信号灯”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项目需求：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安装在学校大门口的马路上。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每隔一段时间变换一次灯光，指挥校门口车辆及人员通行。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……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1010" y="1605280"/>
            <a:ext cx="11481435" cy="1012190"/>
          </a:xfrm>
          <a:prstGeom prst="rect">
            <a:avLst/>
          </a:prstGeom>
        </p:spPr>
        <p:txBody>
          <a:bodyPr>
            <a:noAutofit/>
          </a:bodyPr>
          <a:p>
            <a:pPr indent="522605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有了解决问题的方向以后，上网查找相关资料，更加详细地了解该想法实 施的可能性，填写表 1.4.1。</a:t>
            </a:r>
            <a:endParaRPr lang="en-US" altLang="zh-CN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009650" y="1006475"/>
            <a:ext cx="1231900" cy="626745"/>
          </a:xfrm>
          <a:prstGeom prst="roundRect">
            <a:avLst>
              <a:gd name="adj" fmla="val 23979"/>
            </a:avLst>
          </a:prstGeom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查一查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圆角矩形 10"/>
          <p:cNvSpPr/>
          <p:nvPr>
            <p:custDataLst>
              <p:tags r:id="rId1"/>
            </p:custDataLst>
          </p:nvPr>
        </p:nvSpPr>
        <p:spPr>
          <a:xfrm>
            <a:off x="190500" y="104330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P28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240030" y="267335"/>
            <a:ext cx="9626600" cy="544830"/>
          </a:xfrm>
        </p:spPr>
        <p:txBody>
          <a:bodyPr/>
          <a:p>
            <a:r>
              <a:rPr lang="zh-CN" altLang="en-US" sz="2800" dirty="0"/>
              <a:t>第</a:t>
            </a:r>
            <a:r>
              <a:rPr lang="en-US" altLang="zh-CN" sz="2800" dirty="0"/>
              <a:t>4</a:t>
            </a:r>
            <a:r>
              <a:rPr lang="zh-CN" altLang="en-US" sz="2800" dirty="0"/>
              <a:t>课</a:t>
            </a:r>
            <a:r>
              <a:rPr lang="en-US" altLang="zh-CN" sz="2800" dirty="0"/>
              <a:t> </a:t>
            </a:r>
            <a:r>
              <a:rPr altLang="en-US" sz="2800" dirty="0">
                <a:sym typeface="+mn-ea"/>
              </a:rPr>
              <a:t>智慧交通我控制</a:t>
            </a:r>
            <a:endParaRPr lang="zh-CN" altLang="en-US" sz="2800" dirty="0"/>
          </a:p>
        </p:txBody>
      </p:sp>
      <p:sp>
        <p:nvSpPr>
          <p:cNvPr id="100" name="文本框 99"/>
          <p:cNvSpPr txBox="1"/>
          <p:nvPr/>
        </p:nvSpPr>
        <p:spPr>
          <a:xfrm>
            <a:off x="3971925" y="2352040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altLang="en-US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 1.4.1  红绿灯资料收集表</a:t>
            </a:r>
            <a:endParaRPr lang="zh-CN" altLang="en-US"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2"/>
            </p:custDataLst>
          </p:nvPr>
        </p:nvGraphicFramePr>
        <p:xfrm>
          <a:off x="2468245" y="2914650"/>
          <a:ext cx="7484745" cy="2711450"/>
        </p:xfrm>
        <a:graphic>
          <a:graphicData uri="http://schemas.openxmlformats.org/drawingml/2006/table">
            <a:tbl>
              <a:tblPr/>
              <a:tblGrid>
                <a:gridCol w="4560570"/>
                <a:gridCol w="2924175"/>
              </a:tblGrid>
              <a:tr h="37719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我会思考</a:t>
                      </a:r>
                      <a:endParaRPr lang="en-US" altLang="en-US" sz="18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E1C4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我了解到</a:t>
                      </a:r>
                      <a:endParaRPr lang="en-US" altLang="en-US" sz="18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E1C4"/>
                    </a:solidFill>
                  </a:tcPr>
                </a:tc>
              </a:tr>
              <a:tr h="39497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红绿灯有多少种状态？</a:t>
                      </a:r>
                      <a:endParaRPr lang="en-US" altLang="en-US" sz="18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655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模拟制作红绿灯要用哪些材料？</a:t>
                      </a:r>
                      <a:endParaRPr lang="en-US" altLang="en-US" sz="18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560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手动红绿灯如何制作？</a:t>
                      </a:r>
                      <a:endParaRPr lang="en-US" altLang="en-US" sz="18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655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现有的红绿灯控制系统有哪些功能？</a:t>
                      </a:r>
                      <a:endParaRPr lang="en-US" altLang="en-US" sz="18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560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红绿灯的变换顺序和时长应遵循哪些标准？</a:t>
                      </a:r>
                      <a:endParaRPr lang="en-US" altLang="en-US" sz="18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497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学校门口的交通流量在不同时间段有何变化？</a:t>
                      </a:r>
                      <a:endParaRPr lang="en-US" altLang="en-US" sz="18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1010" y="1605280"/>
            <a:ext cx="11481435" cy="1012190"/>
          </a:xfrm>
          <a:prstGeom prst="rect">
            <a:avLst/>
          </a:prstGeom>
        </p:spPr>
        <p:txBody>
          <a:bodyPr>
            <a:noAutofit/>
          </a:bodyPr>
          <a:p>
            <a:pPr indent="522605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整合资料并思考，这些资料对你有哪些启示？还需要查找什么资料？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009650" y="1006475"/>
            <a:ext cx="1231900" cy="626745"/>
          </a:xfrm>
          <a:prstGeom prst="roundRect">
            <a:avLst>
              <a:gd name="adj" fmla="val 23979"/>
            </a:avLst>
          </a:prstGeom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查一查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圆角矩形 10"/>
          <p:cNvSpPr/>
          <p:nvPr>
            <p:custDataLst>
              <p:tags r:id="rId1"/>
            </p:custDataLst>
          </p:nvPr>
        </p:nvSpPr>
        <p:spPr>
          <a:xfrm>
            <a:off x="190500" y="104330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P29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240030" y="267335"/>
            <a:ext cx="9626600" cy="544830"/>
          </a:xfrm>
        </p:spPr>
        <p:txBody>
          <a:bodyPr/>
          <a:p>
            <a:r>
              <a:rPr lang="zh-CN" altLang="en-US" sz="2800" dirty="0"/>
              <a:t>第</a:t>
            </a:r>
            <a:r>
              <a:rPr lang="en-US" altLang="zh-CN" sz="2800" dirty="0"/>
              <a:t>4</a:t>
            </a:r>
            <a:r>
              <a:rPr lang="zh-CN" altLang="en-US" sz="2800" dirty="0"/>
              <a:t>课</a:t>
            </a:r>
            <a:r>
              <a:rPr lang="en-US" altLang="zh-CN" sz="2800" dirty="0"/>
              <a:t> </a:t>
            </a:r>
            <a:r>
              <a:rPr altLang="en-US" sz="2800" dirty="0">
                <a:sym typeface="+mn-ea"/>
              </a:rPr>
              <a:t>智慧交通我控制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12800" y="1571625"/>
            <a:ext cx="10848340" cy="527050"/>
          </a:xfrm>
          <a:prstGeom prst="rect">
            <a:avLst/>
          </a:prstGeom>
        </p:spPr>
        <p:txBody>
          <a:bodyPr wrap="square">
            <a:noAutofit/>
          </a:bodyPr>
          <a:p>
            <a:pPr>
              <a:lnSpc>
                <a:spcPct val="150000"/>
              </a:lnSpc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模拟一个常见的交通信号灯，红灯、黄灯、绿灯自动切换。让我们从一个简单设计入手，先来完成交通信号灯的时间配置方案。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009650" y="1006475"/>
            <a:ext cx="1231900" cy="626745"/>
          </a:xfrm>
          <a:prstGeom prst="roundRect">
            <a:avLst>
              <a:gd name="adj" fmla="val 23979"/>
            </a:avLst>
          </a:prstGeom>
          <a:solidFill>
            <a:srgbClr val="D82E84"/>
          </a:solidFill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议一议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圆角矩形 10"/>
          <p:cNvSpPr/>
          <p:nvPr>
            <p:custDataLst>
              <p:tags r:id="rId1"/>
            </p:custDataLst>
          </p:nvPr>
        </p:nvSpPr>
        <p:spPr>
          <a:xfrm>
            <a:off x="190500" y="104330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P30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8" name="标题 7"/>
          <p:cNvSpPr>
            <a:spLocks noGrp="1"/>
          </p:cNvSpPr>
          <p:nvPr/>
        </p:nvSpPr>
        <p:spPr>
          <a:xfrm>
            <a:off x="240030" y="267335"/>
            <a:ext cx="9626600" cy="544830"/>
          </a:xfr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0" lang="zh-CN" sz="2000" b="0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思源黑体" panose="020B0500000000000000" charset="-122"/>
              </a:defRPr>
            </a:lvl1pPr>
          </a:lstStyle>
          <a:p>
            <a:r>
              <a:rPr lang="zh-CN" altLang="en-US" sz="2800" dirty="0"/>
              <a:t>第</a:t>
            </a:r>
            <a:r>
              <a:rPr lang="en-US" altLang="zh-CN" sz="2800" dirty="0"/>
              <a:t>4</a:t>
            </a:r>
            <a:r>
              <a:rPr lang="zh-CN" altLang="en-US" sz="2800" dirty="0"/>
              <a:t>课</a:t>
            </a:r>
            <a:r>
              <a:rPr lang="en-US" altLang="zh-CN" sz="2800" dirty="0"/>
              <a:t> </a:t>
            </a:r>
            <a:r>
              <a:rPr altLang="en-US" sz="2800" dirty="0">
                <a:sym typeface="+mn-ea"/>
              </a:rPr>
              <a:t>智慧交通我控制</a:t>
            </a:r>
            <a:endParaRPr lang="zh-CN" altLang="en-US" sz="2800" dirty="0"/>
          </a:p>
        </p:txBody>
      </p:sp>
      <p:sp>
        <p:nvSpPr>
          <p:cNvPr id="100" name="文本框 99"/>
          <p:cNvSpPr txBox="1"/>
          <p:nvPr/>
        </p:nvSpPr>
        <p:spPr>
          <a:xfrm>
            <a:off x="943610" y="2693670"/>
            <a:ext cx="1009840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buFont typeface="Wingdings" panose="05000000000000000000" charset="0"/>
              <a:buNone/>
            </a:pPr>
            <a:r>
              <a:rPr lang="en-US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每个颜色的交通信号灯亮灯的时长一样吗？怎样排列顺序？填写 表 1.4.2。</a:t>
            </a:r>
            <a:endParaRPr lang="zh-CN" altLang="en-US"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2726690" y="4021455"/>
          <a:ext cx="6691630" cy="1743710"/>
        </p:xfrm>
        <a:graphic>
          <a:graphicData uri="http://schemas.openxmlformats.org/drawingml/2006/table">
            <a:tbl>
              <a:tblPr/>
              <a:tblGrid>
                <a:gridCol w="2416810"/>
                <a:gridCol w="2406015"/>
                <a:gridCol w="1868805"/>
              </a:tblGrid>
              <a:tr h="43116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颜色</a:t>
                      </a:r>
                      <a:endParaRPr lang="en-US" altLang="en-US" sz="18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E1C4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亮灯时长</a:t>
                      </a:r>
                      <a:endParaRPr lang="en-US" altLang="en-US" sz="18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E1C4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排序</a:t>
                      </a:r>
                      <a:endParaRPr lang="en-US" altLang="en-US" sz="18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E1C4"/>
                    </a:solidFill>
                  </a:tcPr>
                </a:tc>
              </a:tr>
              <a:tr h="42989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绿灯</a:t>
                      </a:r>
                      <a:endParaRPr lang="en-US" altLang="en-US" sz="18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 u="sng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	</a:t>
                      </a:r>
                      <a:r>
                        <a:rPr lang="en-US" sz="18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秒</a:t>
                      </a:r>
                      <a:endParaRPr lang="en-US" altLang="en-US" sz="1800" b="0" u="sng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黄灯</a:t>
                      </a:r>
                      <a:endParaRPr lang="en-US" altLang="en-US" sz="18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 u="sng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	</a:t>
                      </a:r>
                      <a:r>
                        <a:rPr lang="en-US" sz="18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秒</a:t>
                      </a:r>
                      <a:endParaRPr lang="en-US" altLang="en-US" sz="1800" b="0" u="sng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红灯</a:t>
                      </a:r>
                      <a:endParaRPr lang="en-US" altLang="en-US" sz="18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 u="sng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	</a:t>
                      </a:r>
                      <a:r>
                        <a:rPr lang="en-US" sz="18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秒</a:t>
                      </a:r>
                      <a:endParaRPr lang="en-US" altLang="en-US" sz="1800" b="0" u="sng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3601720" y="3473450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altLang="en-US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 1.4.2  交通信号灯的配时方案</a:t>
            </a:r>
            <a:endParaRPr lang="zh-CN" altLang="en-US"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009650" y="1006475"/>
            <a:ext cx="1231900" cy="626745"/>
          </a:xfrm>
          <a:prstGeom prst="roundRect">
            <a:avLst>
              <a:gd name="adj" fmla="val 23979"/>
            </a:avLst>
          </a:prstGeom>
          <a:solidFill>
            <a:srgbClr val="D82E84"/>
          </a:solidFill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议一议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圆角矩形 10"/>
          <p:cNvSpPr/>
          <p:nvPr>
            <p:custDataLst>
              <p:tags r:id="rId1"/>
            </p:custDataLst>
          </p:nvPr>
        </p:nvSpPr>
        <p:spPr>
          <a:xfrm>
            <a:off x="190500" y="104330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P30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8" name="标题 7"/>
          <p:cNvSpPr>
            <a:spLocks noGrp="1"/>
          </p:cNvSpPr>
          <p:nvPr/>
        </p:nvSpPr>
        <p:spPr>
          <a:xfrm>
            <a:off x="240030" y="267335"/>
            <a:ext cx="9626600" cy="544830"/>
          </a:xfr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0" lang="zh-CN" sz="2000" b="0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思源黑体" panose="020B0500000000000000" charset="-122"/>
              </a:defRPr>
            </a:lvl1pPr>
          </a:lstStyle>
          <a:p>
            <a:r>
              <a:rPr lang="zh-CN" altLang="en-US" sz="2800" dirty="0"/>
              <a:t>第</a:t>
            </a:r>
            <a:r>
              <a:rPr lang="en-US" altLang="zh-CN" sz="2800" dirty="0"/>
              <a:t>4</a:t>
            </a:r>
            <a:r>
              <a:rPr lang="zh-CN" altLang="en-US" sz="2800" dirty="0"/>
              <a:t>课</a:t>
            </a:r>
            <a:r>
              <a:rPr lang="en-US" altLang="zh-CN" sz="2800" dirty="0"/>
              <a:t> </a:t>
            </a:r>
            <a:r>
              <a:rPr altLang="en-US" sz="2800" dirty="0">
                <a:sym typeface="+mn-ea"/>
              </a:rPr>
              <a:t>智慧交通我控制</a:t>
            </a:r>
            <a:endParaRPr lang="zh-CN" altLang="en-US" sz="2800" dirty="0"/>
          </a:p>
        </p:txBody>
      </p:sp>
      <p:sp>
        <p:nvSpPr>
          <p:cNvPr id="100" name="文本框 99"/>
          <p:cNvSpPr txBox="1"/>
          <p:nvPr/>
        </p:nvSpPr>
        <p:spPr>
          <a:xfrm>
            <a:off x="814070" y="1827530"/>
            <a:ext cx="1009840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buFont typeface="Wingdings" panose="05000000000000000000" charset="0"/>
              <a:buNone/>
            </a:pPr>
            <a:r>
              <a:rPr lang="en-US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分析交通信号灯是如何实现工作过程与控制的，填写在图 1.4.5 中。</a:t>
            </a:r>
            <a:endParaRPr lang="zh-CN" altLang="en-US"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755900" y="2420620"/>
            <a:ext cx="5913755" cy="225806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3350895" y="4866640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altLang="en-US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1.4.5    交通信号灯工作过程示意图</a:t>
            </a:r>
            <a:endParaRPr lang="zh-CN" altLang="en-US"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009650" y="1006475"/>
            <a:ext cx="1231900" cy="626745"/>
          </a:xfrm>
          <a:prstGeom prst="roundRect">
            <a:avLst>
              <a:gd name="adj" fmla="val 23979"/>
            </a:avLst>
          </a:prstGeom>
          <a:solidFill>
            <a:srgbClr val="D82E84"/>
          </a:solidFill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议一议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圆角矩形 10"/>
          <p:cNvSpPr/>
          <p:nvPr>
            <p:custDataLst>
              <p:tags r:id="rId1"/>
            </p:custDataLst>
          </p:nvPr>
        </p:nvSpPr>
        <p:spPr>
          <a:xfrm>
            <a:off x="190500" y="104330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P30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8" name="标题 7"/>
          <p:cNvSpPr>
            <a:spLocks noGrp="1"/>
          </p:cNvSpPr>
          <p:nvPr/>
        </p:nvSpPr>
        <p:spPr>
          <a:xfrm>
            <a:off x="240030" y="267335"/>
            <a:ext cx="9626600" cy="544830"/>
          </a:xfr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0" lang="zh-CN" sz="2000" b="0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思源黑体" panose="020B0500000000000000" charset="-122"/>
              </a:defRPr>
            </a:lvl1pPr>
          </a:lstStyle>
          <a:p>
            <a:r>
              <a:rPr lang="zh-CN" altLang="en-US" sz="2800" dirty="0"/>
              <a:t>第</a:t>
            </a:r>
            <a:r>
              <a:rPr lang="en-US" altLang="zh-CN" sz="2800" dirty="0"/>
              <a:t>4</a:t>
            </a:r>
            <a:r>
              <a:rPr lang="zh-CN" altLang="en-US" sz="2800" dirty="0"/>
              <a:t>课</a:t>
            </a:r>
            <a:r>
              <a:rPr lang="en-US" altLang="zh-CN" sz="2800" dirty="0"/>
              <a:t> </a:t>
            </a:r>
            <a:r>
              <a:rPr altLang="en-US" sz="2800" dirty="0">
                <a:sym typeface="+mn-ea"/>
              </a:rPr>
              <a:t>智慧交通我控制</a:t>
            </a:r>
            <a:endParaRPr lang="zh-CN" altLang="en-US" sz="2800" dirty="0"/>
          </a:p>
        </p:txBody>
      </p:sp>
      <p:sp>
        <p:nvSpPr>
          <p:cNvPr id="100" name="文本框 99"/>
          <p:cNvSpPr txBox="1"/>
          <p:nvPr/>
        </p:nvSpPr>
        <p:spPr>
          <a:xfrm>
            <a:off x="666115" y="1827530"/>
            <a:ext cx="1117854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buFont typeface="Wingdings" panose="05000000000000000000" charset="0"/>
              <a:buNone/>
            </a:pPr>
            <a:r>
              <a:rPr lang="en-US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按照图 1.4.5 所示工作过程示意图，我们需要准备哪些器材或编 程模块？填写在表 1.4.3 中。</a:t>
            </a:r>
            <a:endParaRPr lang="zh-CN" altLang="en-US"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2722245" y="2546985"/>
            <a:ext cx="585597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 1.4.3  交通信号灯实验器材或编程模块清单</a:t>
            </a:r>
            <a:endParaRPr lang="zh-CN" altLang="en-US"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3"/>
            </p:custDataLst>
          </p:nvPr>
        </p:nvGraphicFramePr>
        <p:xfrm>
          <a:off x="1637030" y="3028950"/>
          <a:ext cx="8160385" cy="1365885"/>
        </p:xfrm>
        <a:graphic>
          <a:graphicData uri="http://schemas.openxmlformats.org/drawingml/2006/table">
            <a:tbl>
              <a:tblPr/>
              <a:tblGrid>
                <a:gridCol w="2044065"/>
                <a:gridCol w="2037715"/>
                <a:gridCol w="2034540"/>
                <a:gridCol w="2044065"/>
              </a:tblGrid>
              <a:tr h="3721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环节</a:t>
                      </a:r>
                      <a:endParaRPr lang="en-US" altLang="en-US" sz="18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E1C4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输入</a:t>
                      </a:r>
                      <a:endParaRPr lang="en-US" altLang="en-US" sz="18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E1C4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计算</a:t>
                      </a:r>
                      <a:endParaRPr lang="en-US" altLang="en-US" sz="18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E1C4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输出</a:t>
                      </a:r>
                      <a:endParaRPr lang="en-US" altLang="en-US" sz="18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E1C4"/>
                    </a:solidFill>
                  </a:tcPr>
                </a:tc>
              </a:tr>
              <a:tr h="99377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231F2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器材或编程模块（用到的主控板的元器件）</a:t>
                      </a:r>
                      <a:endParaRPr lang="en-US" altLang="en-US" sz="1800" b="0">
                        <a:solidFill>
                          <a:srgbClr val="231F2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4711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TABLE_ENDDRAG_ORIGIN_RECT" val="522*213"/>
  <p:tag name="TABLE_ENDDRAG_RECT" val="200*240*522*213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TABLE_ENDDRAG_ORIGIN_RECT" val="526*137"/>
  <p:tag name="TABLE_ENDDRAG_RECT" val="214*296*526*137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TABLE_ENDDRAG_ORIGIN_RECT" val="642*107"/>
  <p:tag name="TABLE_ENDDRAG_RECT" val="128*204*642*107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TABLE_ENDDRAG_ORIGIN_RECT" val="574*221"/>
  <p:tag name="TABLE_ENDDRAG_RECT" val="193*224*574*221"/>
</p:tagLst>
</file>

<file path=ppt/tags/tag45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"/>
</p:tagLst>
</file>

<file path=ppt/tags/tag50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resource_record_key" val="{&quot;10&quot;:[50034617,21539937],&quot;29&quot;:[50000283],&quot;70&quot;:[3314426,3322402]}"/>
  <p:tag name="commondata" val="eyJoZGlkIjoiYWIwOGQyOWZlNTQ2N2FkNGQ1N2E3ZDM3ZDYyZTBjNDcifQ==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9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2557</Words>
  <Application>WPS 演示</Application>
  <PresentationFormat>自定义</PresentationFormat>
  <Paragraphs>377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Microsoft YaHei Regular</vt:lpstr>
      <vt:lpstr>思源黑体 Medium</vt:lpstr>
      <vt:lpstr>黑体</vt:lpstr>
      <vt:lpstr>Microsoft YaHei Bold</vt:lpstr>
      <vt:lpstr>思源黑体</vt:lpstr>
      <vt:lpstr>方正楷体_GB2312</vt:lpstr>
      <vt:lpstr>Wingdings</vt:lpstr>
      <vt:lpstr>方正楷体_GBK</vt:lpstr>
      <vt:lpstr>Arial Unicode MS</vt:lpstr>
      <vt:lpstr>Calibri</vt:lpstr>
      <vt:lpstr>Microsoft YaHei UI</vt:lpstr>
      <vt:lpstr>Office 主题​​</vt:lpstr>
      <vt:lpstr>第4课 智慧交通我控制</vt:lpstr>
      <vt:lpstr>第4课 智慧交通我控制</vt:lpstr>
      <vt:lpstr>第4课 智慧交通我控制</vt:lpstr>
      <vt:lpstr>第4课 智慧交通我控制</vt:lpstr>
      <vt:lpstr>第4课 智慧交通我控制</vt:lpstr>
      <vt:lpstr>第4课 智慧交通我控制</vt:lpstr>
      <vt:lpstr>PowerPoint 演示文稿</vt:lpstr>
      <vt:lpstr>PowerPoint 演示文稿</vt:lpstr>
      <vt:lpstr>PowerPoint 演示文稿</vt:lpstr>
      <vt:lpstr>第4课 智慧交通我控制</vt:lpstr>
      <vt:lpstr>第4课 智慧交通我控制</vt:lpstr>
      <vt:lpstr>第4课 智慧交通我控制</vt:lpstr>
      <vt:lpstr>第4课 智慧交通我控制</vt:lpstr>
      <vt:lpstr>第4课 智慧交通我控制</vt:lpstr>
      <vt:lpstr>第4课 智慧交通我控制</vt:lpstr>
      <vt:lpstr>第一单元 初识过程与控制</vt:lpstr>
      <vt:lpstr>PowerPoint 演示文稿</vt:lpstr>
      <vt:lpstr>PowerPoint 演示文稿</vt:lpstr>
      <vt:lpstr>PowerPoint 演示文稿</vt:lpstr>
      <vt:lpstr>谢谢大家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lilu</dc:creator>
  <cp:lastModifiedBy>吴君妍</cp:lastModifiedBy>
  <cp:revision>126</cp:revision>
  <dcterms:created xsi:type="dcterms:W3CDTF">2023-12-27T01:51:00Z</dcterms:created>
  <dcterms:modified xsi:type="dcterms:W3CDTF">2025-09-04T03:29:04Z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2052-12.1.0.16250</vt:lpwstr>
  </property>
  <property fmtid="{D5CDD505-2E9C-101B-9397-08002B2CF9AE}" pid="3" name="ICV">
    <vt:lpwstr>0DC3FAB383604E658C88AAFD077D7DD2_13</vt:lpwstr>
  </property>
</Properties>
</file>